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6"/>
  </p:notesMasterIdLst>
  <p:handoutMasterIdLst>
    <p:handoutMasterId r:id="rId17"/>
  </p:handoutMasterIdLst>
  <p:sldIdLst>
    <p:sldId id="260" r:id="rId8"/>
    <p:sldId id="274" r:id="rId9"/>
    <p:sldId id="280" r:id="rId10"/>
    <p:sldId id="281" r:id="rId11"/>
    <p:sldId id="278" r:id="rId12"/>
    <p:sldId id="283" r:id="rId13"/>
    <p:sldId id="282" r:id="rId14"/>
    <p:sldId id="263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74"/>
            <p14:sldId id="280"/>
            <p14:sldId id="281"/>
            <p14:sldId id="278"/>
            <p14:sldId id="283"/>
            <p14:sldId id="28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081" autoAdjust="0"/>
  </p:normalViewPr>
  <p:slideViewPr>
    <p:cSldViewPr showGuides="1">
      <p:cViewPr varScale="1">
        <p:scale>
          <a:sx n="106" d="100"/>
          <a:sy n="106" d="100"/>
        </p:scale>
        <p:origin x="14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81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3464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090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312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28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5105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Paul Yockey</a:t>
            </a:r>
          </a:p>
          <a:p>
            <a:r>
              <a:rPr lang="en-US" dirty="0"/>
              <a:t>Flight Administrator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07/11/2017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ea typeface="+mj-ea"/>
                <a:cs typeface="+mj-cs"/>
              </a:rPr>
              <a:t>Agenda</a:t>
            </a:r>
          </a:p>
          <a:p>
            <a:pPr marL="0" indent="0">
              <a:buNone/>
            </a:pP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/>
              <a:t>Flight 0617 Schedule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0617 Summary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0617 Adhoc </a:t>
            </a:r>
            <a:r>
              <a:rPr lang="en-US" sz="2400" dirty="0" smtClean="0"/>
              <a:t>Schedule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Flight 0617 Adhoc </a:t>
            </a:r>
            <a:r>
              <a:rPr lang="en-US" sz="2400" dirty="0" smtClean="0"/>
              <a:t>Summary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Flight 1017 Schedule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50075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0617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945379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Initial Flight 0617 Market Notice was sent </a:t>
            </a:r>
            <a:r>
              <a:rPr lang="en-US" sz="2000" dirty="0" smtClean="0"/>
              <a:t>03/29/17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0617 signup </a:t>
            </a:r>
            <a:r>
              <a:rPr lang="en-US" sz="2000" dirty="0" smtClean="0"/>
              <a:t>began 05/03/17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0617 signup deadline </a:t>
            </a:r>
            <a:r>
              <a:rPr lang="en-US" sz="2000" dirty="0" smtClean="0"/>
              <a:t>was </a:t>
            </a:r>
            <a:r>
              <a:rPr lang="en-US" sz="2000" dirty="0" smtClean="0">
                <a:solidFill>
                  <a:prstClr val="black"/>
                </a:solidFill>
              </a:rPr>
              <a:t>05/10/17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Adhoc signup deadline </a:t>
            </a:r>
            <a:r>
              <a:rPr lang="en-US" sz="2000" dirty="0" smtClean="0">
                <a:solidFill>
                  <a:prstClr val="black"/>
                </a:solidFill>
              </a:rPr>
              <a:t>was 06/16/17 </a:t>
            </a:r>
            <a:r>
              <a:rPr lang="en-US" sz="2000" dirty="0">
                <a:solidFill>
                  <a:prstClr val="black"/>
                </a:solidFill>
              </a:rPr>
              <a:t>(Current MPs Only, subject to Flight Administrator and TDSPs’ Approval) 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/>
              <a:t>05/16/17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began </a:t>
            </a:r>
            <a:r>
              <a:rPr lang="en-US" sz="2000" dirty="0">
                <a:solidFill>
                  <a:prstClr val="black"/>
                </a:solidFill>
              </a:rPr>
              <a:t>06/05/17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0617 </a:t>
            </a:r>
            <a:r>
              <a:rPr lang="en-US" sz="2000" dirty="0" smtClean="0">
                <a:solidFill>
                  <a:prstClr val="black"/>
                </a:solidFill>
              </a:rPr>
              <a:t>was </a:t>
            </a:r>
            <a:r>
              <a:rPr lang="en-US" sz="2000" dirty="0">
                <a:solidFill>
                  <a:prstClr val="black"/>
                </a:solidFill>
              </a:rPr>
              <a:t>scheduled to conclude on 06/16/17 (Contingency/Adhoc Period until 08/04/17)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76007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0617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7244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Flight 0617 is </a:t>
            </a:r>
            <a:r>
              <a:rPr lang="en-US" sz="2000" dirty="0" smtClean="0">
                <a:solidFill>
                  <a:prstClr val="black"/>
                </a:solidFill>
              </a:rPr>
              <a:t>100% complete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A total of 16 CRs tested in Flight 0617</a:t>
            </a:r>
            <a:endParaRPr lang="en-US" sz="2000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4 New CRs tested including 1 PUCT Option 2 CR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3 New DUNS + 4 CRs tested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CR tested for New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3 Existing CRs tested for Bank Change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 Existing CRs tested for Change of Service Provider 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2014 tasks were scheduled including Connectivity and Penny tests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383405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0617 Adhoc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signup deadline </a:t>
            </a:r>
            <a:r>
              <a:rPr lang="en-US" sz="2000" dirty="0" smtClean="0"/>
              <a:t>was </a:t>
            </a:r>
            <a:r>
              <a:rPr lang="en-US" sz="2000" dirty="0">
                <a:solidFill>
                  <a:prstClr val="black"/>
                </a:solidFill>
              </a:rPr>
              <a:t>06/16/17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connectivity testing </a:t>
            </a:r>
            <a:r>
              <a:rPr lang="en-US" sz="2000" dirty="0" smtClean="0"/>
              <a:t>began </a:t>
            </a:r>
            <a:r>
              <a:rPr lang="en-US" sz="2000" dirty="0"/>
              <a:t>06/19/17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srgbClr val="FF0000"/>
                </a:solidFill>
              </a:rPr>
              <a:t>No Transactions week of July 4, 2017 – (July 3 – July 7)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Adhoc testing </a:t>
            </a:r>
            <a:r>
              <a:rPr lang="en-US" sz="2000" dirty="0" smtClean="0"/>
              <a:t>was to begin </a:t>
            </a:r>
            <a:r>
              <a:rPr lang="en-US" sz="2000" dirty="0"/>
              <a:t>no later than 07/10/17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All scripts to be completed by 07/28/17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37435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0617 </a:t>
            </a:r>
            <a:r>
              <a:rPr lang="en-US" dirty="0" smtClean="0"/>
              <a:t>Adhoc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4267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 Existing </a:t>
            </a:r>
            <a:r>
              <a:rPr lang="en-US" sz="2000" dirty="0" smtClean="0">
                <a:solidFill>
                  <a:prstClr val="black"/>
                </a:solidFill>
              </a:rPr>
              <a:t>CR tested </a:t>
            </a:r>
            <a:r>
              <a:rPr lang="en-US" sz="2000" dirty="0">
                <a:solidFill>
                  <a:prstClr val="black"/>
                </a:solidFill>
              </a:rPr>
              <a:t>for New Territory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10 tasks </a:t>
            </a:r>
            <a:r>
              <a:rPr lang="en-US" sz="2000" dirty="0" smtClean="0">
                <a:solidFill>
                  <a:prstClr val="black"/>
                </a:solidFill>
              </a:rPr>
              <a:t>were </a:t>
            </a:r>
            <a:r>
              <a:rPr lang="en-US" sz="2000" dirty="0">
                <a:solidFill>
                  <a:prstClr val="black"/>
                </a:solidFill>
              </a:rPr>
              <a:t>scheduled including Connectivity and Penny tests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8366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10</a:t>
            </a:r>
            <a:r>
              <a:rPr lang="en-US" dirty="0" smtClean="0"/>
              <a:t>17 </a:t>
            </a:r>
            <a:r>
              <a:rPr lang="en-US" dirty="0"/>
              <a:t>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4865448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Initial Flight </a:t>
            </a:r>
            <a:r>
              <a:rPr lang="en-US" sz="2000" dirty="0" smtClean="0"/>
              <a:t>10</a:t>
            </a:r>
            <a:r>
              <a:rPr lang="en-US" sz="2000" dirty="0" smtClean="0"/>
              <a:t>17 </a:t>
            </a:r>
            <a:r>
              <a:rPr lang="en-US" sz="2000" dirty="0"/>
              <a:t>Market Notice </a:t>
            </a:r>
            <a:r>
              <a:rPr lang="en-US" sz="2000" dirty="0" smtClean="0"/>
              <a:t>will be </a:t>
            </a:r>
            <a:r>
              <a:rPr lang="en-US" sz="2000" dirty="0"/>
              <a:t>sent </a:t>
            </a:r>
            <a:r>
              <a:rPr lang="en-US" sz="2000" dirty="0" smtClean="0"/>
              <a:t>07/26/17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10</a:t>
            </a:r>
            <a:r>
              <a:rPr lang="en-US" sz="2000" dirty="0" smtClean="0"/>
              <a:t>17 </a:t>
            </a:r>
            <a:r>
              <a:rPr lang="en-US" sz="2000" dirty="0"/>
              <a:t>signup </a:t>
            </a:r>
            <a:r>
              <a:rPr lang="en-US" sz="2000" dirty="0" smtClean="0"/>
              <a:t>begins 08/30/2017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</a:t>
            </a:r>
            <a:r>
              <a:rPr lang="en-US" sz="2000" dirty="0" smtClean="0"/>
              <a:t>10</a:t>
            </a:r>
            <a:r>
              <a:rPr lang="en-US" sz="2000" dirty="0" smtClean="0"/>
              <a:t>17 </a:t>
            </a:r>
            <a:r>
              <a:rPr lang="en-US" sz="2000" dirty="0"/>
              <a:t>signup deadline </a:t>
            </a:r>
            <a:r>
              <a:rPr lang="en-US" sz="2000" dirty="0"/>
              <a:t>i</a:t>
            </a:r>
            <a:r>
              <a:rPr lang="en-US" sz="2000" dirty="0" smtClean="0"/>
              <a:t>s </a:t>
            </a:r>
            <a:r>
              <a:rPr lang="en-US" sz="2000" dirty="0" smtClean="0">
                <a:solidFill>
                  <a:prstClr val="black"/>
                </a:solidFill>
              </a:rPr>
              <a:t>09/06/17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Adhoc signup deadline 10/13/17 </a:t>
            </a:r>
            <a:r>
              <a:rPr lang="en-US" sz="2000" dirty="0">
                <a:solidFill>
                  <a:prstClr val="black"/>
                </a:solidFill>
              </a:rPr>
              <a:t>(Current MPs Only, subject to Flight Administrator and TDSPs’ Approval</a:t>
            </a:r>
            <a:r>
              <a:rPr lang="en-US" sz="2000" dirty="0" smtClean="0">
                <a:solidFill>
                  <a:prstClr val="black"/>
                </a:solidFill>
              </a:rPr>
              <a:t>)</a:t>
            </a:r>
            <a:endParaRPr lang="en-US" sz="2000" dirty="0"/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Connectivity testing </a:t>
            </a:r>
            <a:r>
              <a:rPr lang="en-US" sz="2000" dirty="0" smtClean="0"/>
              <a:t>begins 09/12/17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</a:t>
            </a:r>
            <a:r>
              <a:rPr lang="en-US" sz="2000" dirty="0" smtClean="0">
                <a:solidFill>
                  <a:prstClr val="black"/>
                </a:solidFill>
              </a:rPr>
              <a:t>begin 10/02/17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10</a:t>
            </a:r>
            <a:r>
              <a:rPr lang="en-US" sz="2000" dirty="0" smtClean="0">
                <a:solidFill>
                  <a:prstClr val="black"/>
                </a:solidFill>
              </a:rPr>
              <a:t>17 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10</a:t>
            </a:r>
            <a:r>
              <a:rPr lang="en-US" sz="2000" dirty="0" smtClean="0">
                <a:solidFill>
                  <a:prstClr val="black"/>
                </a:solidFill>
              </a:rPr>
              <a:t>/13/17 </a:t>
            </a:r>
            <a:r>
              <a:rPr lang="en-US" sz="2000" dirty="0">
                <a:solidFill>
                  <a:prstClr val="black"/>
                </a:solidFill>
              </a:rPr>
              <a:t>(Contingency/Adhoc Period until </a:t>
            </a:r>
            <a:r>
              <a:rPr lang="en-US" sz="2000" dirty="0" smtClean="0">
                <a:solidFill>
                  <a:prstClr val="black"/>
                </a:solidFill>
              </a:rPr>
              <a:t>11</a:t>
            </a:r>
            <a:r>
              <a:rPr lang="en-US" sz="2000" dirty="0" smtClean="0">
                <a:solidFill>
                  <a:prstClr val="black"/>
                </a:solidFill>
              </a:rPr>
              <a:t>/17/17</a:t>
            </a:r>
            <a:r>
              <a:rPr lang="en-US" sz="2000" dirty="0">
                <a:solidFill>
                  <a:prstClr val="black"/>
                </a:solidFill>
              </a:rPr>
              <a:t>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34200" y="64886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54387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 smtClean="0"/>
              <a:t>Questions?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07/11/17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purl.org/dc/elements/1.1/"/>
    <ds:schemaRef ds:uri="http://purl.org/dc/terms/"/>
    <ds:schemaRef ds:uri="http://www.w3.org/XML/1998/namespace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2412</TotalTime>
  <Words>331</Words>
  <Application>Microsoft Office PowerPoint</Application>
  <PresentationFormat>On-screen Show (4:3)</PresentationFormat>
  <Paragraphs>78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PowerPoint Presentation</vt:lpstr>
      <vt:lpstr>Flight 0617 Schedule</vt:lpstr>
      <vt:lpstr>Flight 0617 Summary</vt:lpstr>
      <vt:lpstr>Flight 0617 Adhoc Schedule</vt:lpstr>
      <vt:lpstr>Flight 0617 Adhoc Summary</vt:lpstr>
      <vt:lpstr>Flight 1017 Schedule</vt:lpstr>
      <vt:lpstr>Questions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64</cp:revision>
  <cp:lastPrinted>2016-01-21T20:53:15Z</cp:lastPrinted>
  <dcterms:created xsi:type="dcterms:W3CDTF">2016-01-21T15:20:31Z</dcterms:created>
  <dcterms:modified xsi:type="dcterms:W3CDTF">2017-07-03T18:22:00Z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